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8" r:id="rId2"/>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0000FF"/>
    <a:srgbClr val="00A249"/>
    <a:srgbClr val="00A8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46" autoAdjust="0"/>
    <p:restoredTop sz="93801" autoAdjust="0"/>
  </p:normalViewPr>
  <p:slideViewPr>
    <p:cSldViewPr snapToGrid="0">
      <p:cViewPr>
        <p:scale>
          <a:sx n="125" d="100"/>
          <a:sy n="125" d="100"/>
        </p:scale>
        <p:origin x="948"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759F3DD-D2AA-4981-858A-EA5D420D0E95}" type="datetimeFigureOut">
              <a:rPr kumimoji="1" lang="ja-JP" altLang="en-US" smtClean="0"/>
              <a:t>2025/7/10</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6D3268C-315B-45FB-BBDF-52A05FF206BC}" type="slidenum">
              <a:rPr kumimoji="1" lang="ja-JP" altLang="en-US" smtClean="0"/>
              <a:t>‹#›</a:t>
            </a:fld>
            <a:endParaRPr kumimoji="1" lang="ja-JP" altLang="en-US"/>
          </a:p>
        </p:txBody>
      </p:sp>
    </p:spTree>
    <p:extLst>
      <p:ext uri="{BB962C8B-B14F-4D97-AF65-F5344CB8AC3E}">
        <p14:creationId xmlns:p14="http://schemas.microsoft.com/office/powerpoint/2010/main" val="2940532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6D3268C-315B-45FB-BBDF-52A05FF206BC}" type="slidenum">
              <a:rPr kumimoji="1" lang="ja-JP" altLang="en-US" smtClean="0"/>
              <a:t>1</a:t>
            </a:fld>
            <a:endParaRPr kumimoji="1" lang="ja-JP" altLang="en-US"/>
          </a:p>
        </p:txBody>
      </p:sp>
    </p:spTree>
    <p:extLst>
      <p:ext uri="{BB962C8B-B14F-4D97-AF65-F5344CB8AC3E}">
        <p14:creationId xmlns:p14="http://schemas.microsoft.com/office/powerpoint/2010/main" val="1457291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996FD96-E47F-4D48-80CB-511BD73B7F97}"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7B913-A9C7-4F0F-B7E5-9158BF8A8887}" type="slidenum">
              <a:rPr kumimoji="1" lang="ja-JP" altLang="en-US" smtClean="0"/>
              <a:t>‹#›</a:t>
            </a:fld>
            <a:endParaRPr kumimoji="1" lang="ja-JP" altLang="en-US"/>
          </a:p>
        </p:txBody>
      </p:sp>
    </p:spTree>
    <p:extLst>
      <p:ext uri="{BB962C8B-B14F-4D97-AF65-F5344CB8AC3E}">
        <p14:creationId xmlns:p14="http://schemas.microsoft.com/office/powerpoint/2010/main" val="99217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96FD96-E47F-4D48-80CB-511BD73B7F97}"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7B913-A9C7-4F0F-B7E5-9158BF8A8887}" type="slidenum">
              <a:rPr kumimoji="1" lang="ja-JP" altLang="en-US" smtClean="0"/>
              <a:t>‹#›</a:t>
            </a:fld>
            <a:endParaRPr kumimoji="1" lang="ja-JP" altLang="en-US"/>
          </a:p>
        </p:txBody>
      </p:sp>
    </p:spTree>
    <p:extLst>
      <p:ext uri="{BB962C8B-B14F-4D97-AF65-F5344CB8AC3E}">
        <p14:creationId xmlns:p14="http://schemas.microsoft.com/office/powerpoint/2010/main" val="3049130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96FD96-E47F-4D48-80CB-511BD73B7F97}"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7B913-A9C7-4F0F-B7E5-9158BF8A8887}" type="slidenum">
              <a:rPr kumimoji="1" lang="ja-JP" altLang="en-US" smtClean="0"/>
              <a:t>‹#›</a:t>
            </a:fld>
            <a:endParaRPr kumimoji="1" lang="ja-JP" altLang="en-US"/>
          </a:p>
        </p:txBody>
      </p:sp>
    </p:spTree>
    <p:extLst>
      <p:ext uri="{BB962C8B-B14F-4D97-AF65-F5344CB8AC3E}">
        <p14:creationId xmlns:p14="http://schemas.microsoft.com/office/powerpoint/2010/main" val="737105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96FD96-E47F-4D48-80CB-511BD73B7F97}"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7B913-A9C7-4F0F-B7E5-9158BF8A8887}" type="slidenum">
              <a:rPr kumimoji="1" lang="ja-JP" altLang="en-US" smtClean="0"/>
              <a:t>‹#›</a:t>
            </a:fld>
            <a:endParaRPr kumimoji="1" lang="ja-JP" altLang="en-US"/>
          </a:p>
        </p:txBody>
      </p:sp>
    </p:spTree>
    <p:extLst>
      <p:ext uri="{BB962C8B-B14F-4D97-AF65-F5344CB8AC3E}">
        <p14:creationId xmlns:p14="http://schemas.microsoft.com/office/powerpoint/2010/main" val="3242708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996FD96-E47F-4D48-80CB-511BD73B7F97}"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7B913-A9C7-4F0F-B7E5-9158BF8A8887}" type="slidenum">
              <a:rPr kumimoji="1" lang="ja-JP" altLang="en-US" smtClean="0"/>
              <a:t>‹#›</a:t>
            </a:fld>
            <a:endParaRPr kumimoji="1" lang="ja-JP" altLang="en-US"/>
          </a:p>
        </p:txBody>
      </p:sp>
    </p:spTree>
    <p:extLst>
      <p:ext uri="{BB962C8B-B14F-4D97-AF65-F5344CB8AC3E}">
        <p14:creationId xmlns:p14="http://schemas.microsoft.com/office/powerpoint/2010/main" val="2326726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996FD96-E47F-4D48-80CB-511BD73B7F97}" type="datetimeFigureOut">
              <a:rPr kumimoji="1" lang="ja-JP" altLang="en-US" smtClean="0"/>
              <a:t>2025/7/10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7B913-A9C7-4F0F-B7E5-9158BF8A8887}" type="slidenum">
              <a:rPr kumimoji="1" lang="ja-JP" altLang="en-US" smtClean="0"/>
              <a:t>‹#›</a:t>
            </a:fld>
            <a:endParaRPr kumimoji="1" lang="ja-JP" altLang="en-US"/>
          </a:p>
        </p:txBody>
      </p:sp>
    </p:spTree>
    <p:extLst>
      <p:ext uri="{BB962C8B-B14F-4D97-AF65-F5344CB8AC3E}">
        <p14:creationId xmlns:p14="http://schemas.microsoft.com/office/powerpoint/2010/main" val="1135074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996FD96-E47F-4D48-80CB-511BD73B7F97}" type="datetimeFigureOut">
              <a:rPr kumimoji="1" lang="ja-JP" altLang="en-US" smtClean="0"/>
              <a:t>2025/7/10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F7B913-A9C7-4F0F-B7E5-9158BF8A8887}" type="slidenum">
              <a:rPr kumimoji="1" lang="ja-JP" altLang="en-US" smtClean="0"/>
              <a:t>‹#›</a:t>
            </a:fld>
            <a:endParaRPr kumimoji="1" lang="ja-JP" altLang="en-US"/>
          </a:p>
        </p:txBody>
      </p:sp>
    </p:spTree>
    <p:extLst>
      <p:ext uri="{BB962C8B-B14F-4D97-AF65-F5344CB8AC3E}">
        <p14:creationId xmlns:p14="http://schemas.microsoft.com/office/powerpoint/2010/main" val="3106940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996FD96-E47F-4D48-80CB-511BD73B7F97}" type="datetimeFigureOut">
              <a:rPr kumimoji="1" lang="ja-JP" altLang="en-US" smtClean="0"/>
              <a:t>2025/7/10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F7B913-A9C7-4F0F-B7E5-9158BF8A8887}" type="slidenum">
              <a:rPr kumimoji="1" lang="ja-JP" altLang="en-US" smtClean="0"/>
              <a:t>‹#›</a:t>
            </a:fld>
            <a:endParaRPr kumimoji="1" lang="ja-JP" altLang="en-US"/>
          </a:p>
        </p:txBody>
      </p:sp>
    </p:spTree>
    <p:extLst>
      <p:ext uri="{BB962C8B-B14F-4D97-AF65-F5344CB8AC3E}">
        <p14:creationId xmlns:p14="http://schemas.microsoft.com/office/powerpoint/2010/main" val="4235453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96FD96-E47F-4D48-80CB-511BD73B7F97}" type="datetimeFigureOut">
              <a:rPr kumimoji="1" lang="ja-JP" altLang="en-US" smtClean="0"/>
              <a:t>2025/7/10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F7B913-A9C7-4F0F-B7E5-9158BF8A8887}" type="slidenum">
              <a:rPr kumimoji="1" lang="ja-JP" altLang="en-US" smtClean="0"/>
              <a:t>‹#›</a:t>
            </a:fld>
            <a:endParaRPr kumimoji="1" lang="ja-JP" altLang="en-US"/>
          </a:p>
        </p:txBody>
      </p:sp>
    </p:spTree>
    <p:extLst>
      <p:ext uri="{BB962C8B-B14F-4D97-AF65-F5344CB8AC3E}">
        <p14:creationId xmlns:p14="http://schemas.microsoft.com/office/powerpoint/2010/main" val="33685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96FD96-E47F-4D48-80CB-511BD73B7F97}" type="datetimeFigureOut">
              <a:rPr kumimoji="1" lang="ja-JP" altLang="en-US" smtClean="0"/>
              <a:t>2025/7/10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7B913-A9C7-4F0F-B7E5-9158BF8A8887}" type="slidenum">
              <a:rPr kumimoji="1" lang="ja-JP" altLang="en-US" smtClean="0"/>
              <a:t>‹#›</a:t>
            </a:fld>
            <a:endParaRPr kumimoji="1" lang="ja-JP" altLang="en-US"/>
          </a:p>
        </p:txBody>
      </p:sp>
    </p:spTree>
    <p:extLst>
      <p:ext uri="{BB962C8B-B14F-4D97-AF65-F5344CB8AC3E}">
        <p14:creationId xmlns:p14="http://schemas.microsoft.com/office/powerpoint/2010/main" val="834058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96FD96-E47F-4D48-80CB-511BD73B7F97}" type="datetimeFigureOut">
              <a:rPr kumimoji="1" lang="ja-JP" altLang="en-US" smtClean="0"/>
              <a:t>2025/7/10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7B913-A9C7-4F0F-B7E5-9158BF8A8887}" type="slidenum">
              <a:rPr kumimoji="1" lang="ja-JP" altLang="en-US" smtClean="0"/>
              <a:t>‹#›</a:t>
            </a:fld>
            <a:endParaRPr kumimoji="1" lang="ja-JP" altLang="en-US"/>
          </a:p>
        </p:txBody>
      </p:sp>
    </p:spTree>
    <p:extLst>
      <p:ext uri="{BB962C8B-B14F-4D97-AF65-F5344CB8AC3E}">
        <p14:creationId xmlns:p14="http://schemas.microsoft.com/office/powerpoint/2010/main" val="3777522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996FD96-E47F-4D48-80CB-511BD73B7F97}" type="datetimeFigureOut">
              <a:rPr kumimoji="1" lang="ja-JP" altLang="en-US" smtClean="0"/>
              <a:t>2025/7/10</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66F7B913-A9C7-4F0F-B7E5-9158BF8A8887}" type="slidenum">
              <a:rPr kumimoji="1" lang="ja-JP" altLang="en-US" smtClean="0"/>
              <a:t>‹#›</a:t>
            </a:fld>
            <a:endParaRPr kumimoji="1" lang="ja-JP" altLang="en-US"/>
          </a:p>
        </p:txBody>
      </p:sp>
    </p:spTree>
    <p:extLst>
      <p:ext uri="{BB962C8B-B14F-4D97-AF65-F5344CB8AC3E}">
        <p14:creationId xmlns:p14="http://schemas.microsoft.com/office/powerpoint/2010/main" val="130402325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9" name="フローチャート: 代替処理 28">
            <a:extLst>
              <a:ext uri="{FF2B5EF4-FFF2-40B4-BE49-F238E27FC236}">
                <a16:creationId xmlns:a16="http://schemas.microsoft.com/office/drawing/2014/main" id="{52ECBD39-BB60-4CE0-AA17-3595533876BC}"/>
              </a:ext>
            </a:extLst>
          </p:cNvPr>
          <p:cNvSpPr/>
          <p:nvPr/>
        </p:nvSpPr>
        <p:spPr>
          <a:xfrm>
            <a:off x="-3261" y="8195235"/>
            <a:ext cx="7559674" cy="1264513"/>
          </a:xfrm>
          <a:prstGeom prst="flowChartAlternateProcess">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2">
            <a:extLst>
              <a:ext uri="{FF2B5EF4-FFF2-40B4-BE49-F238E27FC236}">
                <a16:creationId xmlns:a16="http://schemas.microsoft.com/office/drawing/2014/main" id="{52A9EC7D-2B7E-471A-9EB7-F9C0A1707BBB}"/>
              </a:ext>
            </a:extLst>
          </p:cNvPr>
          <p:cNvSpPr/>
          <p:nvPr/>
        </p:nvSpPr>
        <p:spPr>
          <a:xfrm>
            <a:off x="112363" y="6694973"/>
            <a:ext cx="7242842" cy="1091509"/>
          </a:xfrm>
          <a:prstGeom prst="roundRect">
            <a:avLst/>
          </a:prstGeom>
          <a:solidFill>
            <a:srgbClr val="FFCCFF"/>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8" name="図 27">
            <a:extLst>
              <a:ext uri="{FF2B5EF4-FFF2-40B4-BE49-F238E27FC236}">
                <a16:creationId xmlns:a16="http://schemas.microsoft.com/office/drawing/2014/main" id="{01BF48A3-9268-426A-A768-FA3189B325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671859">
            <a:off x="10936" y="6384289"/>
            <a:ext cx="723316" cy="621896"/>
          </a:xfrm>
          <a:prstGeom prst="rect">
            <a:avLst/>
          </a:prstGeom>
        </p:spPr>
      </p:pic>
      <p:sp>
        <p:nvSpPr>
          <p:cNvPr id="8" name="フローチャート: 手操作入力 7"/>
          <p:cNvSpPr/>
          <p:nvPr/>
        </p:nvSpPr>
        <p:spPr>
          <a:xfrm flipH="1" flipV="1">
            <a:off x="17869" y="14573"/>
            <a:ext cx="7559675" cy="1256429"/>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10"/>
              <a:gd name="connsiteY0" fmla="*/ 4435 h 10000"/>
              <a:gd name="connsiteX1" fmla="*/ 10010 w 10010"/>
              <a:gd name="connsiteY1" fmla="*/ 0 h 10000"/>
              <a:gd name="connsiteX2" fmla="*/ 10010 w 10010"/>
              <a:gd name="connsiteY2" fmla="*/ 10000 h 10000"/>
              <a:gd name="connsiteX3" fmla="*/ 10 w 10010"/>
              <a:gd name="connsiteY3" fmla="*/ 10000 h 10000"/>
              <a:gd name="connsiteX4" fmla="*/ 0 w 10010"/>
              <a:gd name="connsiteY4" fmla="*/ 4435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10" h="10000">
                <a:moveTo>
                  <a:pt x="0" y="4435"/>
                </a:moveTo>
                <a:lnTo>
                  <a:pt x="10010" y="0"/>
                </a:lnTo>
                <a:lnTo>
                  <a:pt x="10010" y="10000"/>
                </a:lnTo>
                <a:lnTo>
                  <a:pt x="10" y="10000"/>
                </a:lnTo>
                <a:cubicBezTo>
                  <a:pt x="7" y="8145"/>
                  <a:pt x="3" y="6290"/>
                  <a:pt x="0" y="4435"/>
                </a:cubicBezTo>
                <a:close/>
              </a:path>
            </a:pathLst>
          </a:cu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9326" tIns="64663" rIns="129326" bIns="64663" numCol="1" spcCol="0" rtlCol="0" fromWordArt="0" anchor="ctr" anchorCtr="0" forceAA="0" compatLnSpc="1">
            <a:prstTxWarp prst="textNoShape">
              <a:avLst/>
            </a:prstTxWarp>
            <a:noAutofit/>
          </a:bodyPr>
          <a:lstStyle/>
          <a:p>
            <a:pPr algn="ctr"/>
            <a:endParaRPr kumimoji="1" lang="ja-JP" altLang="en-US" sz="2546" dirty="0"/>
          </a:p>
        </p:txBody>
      </p:sp>
      <p:sp>
        <p:nvSpPr>
          <p:cNvPr id="9" name="テキスト ボックス 8"/>
          <p:cNvSpPr txBox="1"/>
          <p:nvPr/>
        </p:nvSpPr>
        <p:spPr>
          <a:xfrm rot="21420000">
            <a:off x="1578567" y="5698"/>
            <a:ext cx="7070800" cy="892552"/>
          </a:xfrm>
          <a:prstGeom prst="rect">
            <a:avLst/>
          </a:prstGeom>
          <a:noFill/>
        </p:spPr>
        <p:txBody>
          <a:bodyPr wrap="square" rtlCol="0">
            <a:spAutoFit/>
          </a:bodyPr>
          <a:lstStyle/>
          <a:p>
            <a:r>
              <a:rPr kumimoji="1" lang="en-US" altLang="ja-JP" sz="2400" b="1" dirty="0">
                <a:solidFill>
                  <a:schemeClr val="bg1"/>
                </a:solidFill>
                <a:latin typeface="メイリオ" panose="020B0604030504040204" pitchFamily="50" charset="-128"/>
                <a:ea typeface="メイリオ" panose="020B0604030504040204" pitchFamily="50" charset="-128"/>
              </a:rPr>
              <a:t>2025</a:t>
            </a:r>
            <a:r>
              <a:rPr kumimoji="1" lang="ja-JP" altLang="en-US" sz="2400" b="1" dirty="0">
                <a:solidFill>
                  <a:schemeClr val="bg1"/>
                </a:solidFill>
                <a:latin typeface="メイリオ" panose="020B0604030504040204" pitchFamily="50" charset="-128"/>
                <a:ea typeface="メイリオ" panose="020B0604030504040204" pitchFamily="50" charset="-128"/>
              </a:rPr>
              <a:t>年 秋 スタート</a:t>
            </a:r>
            <a:r>
              <a:rPr kumimoji="1" lang="ja-JP" altLang="en-US" sz="2400" dirty="0">
                <a:solidFill>
                  <a:schemeClr val="bg1"/>
                </a:solidFill>
                <a:latin typeface="メイリオ" panose="020B0604030504040204" pitchFamily="50" charset="-128"/>
                <a:ea typeface="メイリオ" panose="020B0604030504040204" pitchFamily="50" charset="-128"/>
              </a:rPr>
              <a:t>　</a:t>
            </a:r>
            <a:endParaRPr kumimoji="1" lang="en-US" altLang="ja-JP" sz="2400" dirty="0">
              <a:solidFill>
                <a:schemeClr val="bg1"/>
              </a:solidFill>
              <a:latin typeface="メイリオ" panose="020B0604030504040204" pitchFamily="50" charset="-128"/>
              <a:ea typeface="メイリオ" panose="020B0604030504040204" pitchFamily="50" charset="-128"/>
            </a:endParaRPr>
          </a:p>
          <a:p>
            <a:r>
              <a:rPr kumimoji="1" lang="en-US" altLang="ja-JP" sz="2800" b="1" dirty="0">
                <a:solidFill>
                  <a:schemeClr val="bg1"/>
                </a:solidFill>
                <a:effectLst>
                  <a:outerShdw blurRad="38100" dist="38100" dir="2700000" algn="tl">
                    <a:srgbClr val="000000">
                      <a:alpha val="43137"/>
                    </a:srgbClr>
                  </a:outerShdw>
                </a:effectLst>
                <a:latin typeface="富士ポップ" panose="040F0709000000000000" pitchFamily="49" charset="-128"/>
                <a:ea typeface="富士ポップ" panose="040F0709000000000000" pitchFamily="49" charset="-128"/>
              </a:rPr>
              <a:t>EPOK</a:t>
            </a:r>
            <a:r>
              <a:rPr kumimoji="1" lang="ja-JP" altLang="en-US" sz="28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留学生のバディ </a:t>
            </a:r>
            <a:r>
              <a:rPr kumimoji="1" lang="ja-JP" altLang="en-US" sz="2400" b="1" dirty="0">
                <a:solidFill>
                  <a:schemeClr val="bg1"/>
                </a:solidFill>
                <a:latin typeface="HG丸ｺﾞｼｯｸM-PRO" panose="020F0600000000000000" pitchFamily="50" charset="-128"/>
                <a:ea typeface="HG丸ｺﾞｼｯｸM-PRO" panose="020F0600000000000000" pitchFamily="50" charset="-128"/>
              </a:rPr>
              <a:t>募集</a:t>
            </a:r>
            <a:r>
              <a:rPr kumimoji="1" lang="ja-JP" altLang="en-US" sz="2400" dirty="0">
                <a:solidFill>
                  <a:schemeClr val="bg1"/>
                </a:solidFill>
                <a:latin typeface="HG丸ｺﾞｼｯｸM-PRO" panose="020F0600000000000000" pitchFamily="50" charset="-128"/>
                <a:ea typeface="HG丸ｺﾞｼｯｸM-PRO" panose="020F0600000000000000" pitchFamily="50" charset="-128"/>
              </a:rPr>
              <a:t>します！</a:t>
            </a:r>
            <a:endParaRPr kumimoji="1" lang="en-US" altLang="ja-JP" sz="2400" dirty="0">
              <a:solidFill>
                <a:schemeClr val="bg1"/>
              </a:solidFill>
              <a:latin typeface="HG丸ｺﾞｼｯｸM-PRO" panose="020F0600000000000000" pitchFamily="50" charset="-128"/>
              <a:ea typeface="HG丸ｺﾞｼｯｸM-PRO" panose="020F0600000000000000" pitchFamily="50" charset="-128"/>
            </a:endParaRPr>
          </a:p>
        </p:txBody>
      </p:sp>
      <p:sp>
        <p:nvSpPr>
          <p:cNvPr id="10" name="フローチャート: 手操作入力 7"/>
          <p:cNvSpPr/>
          <p:nvPr/>
        </p:nvSpPr>
        <p:spPr>
          <a:xfrm>
            <a:off x="23189" y="9192960"/>
            <a:ext cx="7518617" cy="1512994"/>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10"/>
              <a:gd name="connsiteY0" fmla="*/ 4435 h 10000"/>
              <a:gd name="connsiteX1" fmla="*/ 10010 w 10010"/>
              <a:gd name="connsiteY1" fmla="*/ 0 h 10000"/>
              <a:gd name="connsiteX2" fmla="*/ 10010 w 10010"/>
              <a:gd name="connsiteY2" fmla="*/ 10000 h 10000"/>
              <a:gd name="connsiteX3" fmla="*/ 10 w 10010"/>
              <a:gd name="connsiteY3" fmla="*/ 10000 h 10000"/>
              <a:gd name="connsiteX4" fmla="*/ 0 w 10010"/>
              <a:gd name="connsiteY4" fmla="*/ 4435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10" h="10000">
                <a:moveTo>
                  <a:pt x="0" y="4435"/>
                </a:moveTo>
                <a:lnTo>
                  <a:pt x="10010" y="0"/>
                </a:lnTo>
                <a:lnTo>
                  <a:pt x="10010" y="10000"/>
                </a:lnTo>
                <a:lnTo>
                  <a:pt x="10" y="10000"/>
                </a:lnTo>
                <a:cubicBezTo>
                  <a:pt x="7" y="8145"/>
                  <a:pt x="3" y="6290"/>
                  <a:pt x="0" y="4435"/>
                </a:cubicBezTo>
                <a:close/>
              </a:path>
            </a:pathLst>
          </a:cu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9326" tIns="64663" rIns="129326" bIns="64663" numCol="1" spcCol="0" rtlCol="0" fromWordArt="0" anchor="ctr" anchorCtr="0" forceAA="0" compatLnSpc="1">
            <a:prstTxWarp prst="textNoShape">
              <a:avLst/>
            </a:prstTxWarp>
            <a:noAutofit/>
          </a:bodyPr>
          <a:lstStyle/>
          <a:p>
            <a:pPr algn="ctr"/>
            <a:endParaRPr kumimoji="1" lang="ja-JP" altLang="en-US" sz="2546" dirty="0"/>
          </a:p>
        </p:txBody>
      </p:sp>
      <p:sp>
        <p:nvSpPr>
          <p:cNvPr id="13" name="テキスト ボックス 12"/>
          <p:cNvSpPr txBox="1"/>
          <p:nvPr/>
        </p:nvSpPr>
        <p:spPr>
          <a:xfrm rot="21420000">
            <a:off x="55152" y="9650298"/>
            <a:ext cx="8457230" cy="861774"/>
          </a:xfrm>
          <a:prstGeom prst="rect">
            <a:avLst/>
          </a:prstGeom>
          <a:noFill/>
        </p:spPr>
        <p:txBody>
          <a:bodyPr wrap="square" rtlCol="0">
            <a:spAutoFit/>
          </a:bodyPr>
          <a:lstStyle/>
          <a:p>
            <a:r>
              <a:rPr kumimoji="1" lang="en-US" altLang="ja-JP" dirty="0">
                <a:solidFill>
                  <a:schemeClr val="bg1"/>
                </a:solidFill>
                <a:latin typeface="メイリオ" panose="020B0604030504040204" pitchFamily="50" charset="-128"/>
                <a:ea typeface="メイリオ" panose="020B0604030504040204" pitchFamily="50" charset="-128"/>
                <a:sym typeface="Wingdings" panose="05000000000000000000" pitchFamily="2" charset="2"/>
              </a:rPr>
              <a:t></a:t>
            </a:r>
            <a:r>
              <a:rPr kumimoji="1" lang="ja-JP" altLang="en-US" dirty="0">
                <a:solidFill>
                  <a:schemeClr val="bg1"/>
                </a:solidFill>
                <a:latin typeface="メイリオ" panose="020B0604030504040204" pitchFamily="50" charset="-128"/>
                <a:ea typeface="メイリオ" panose="020B0604030504040204" pitchFamily="50" charset="-128"/>
              </a:rPr>
              <a:t>申込みへ</a:t>
            </a:r>
            <a:r>
              <a:rPr kumimoji="1" lang="en-US" altLang="ja-JP" dirty="0">
                <a:solidFill>
                  <a:schemeClr val="bg1"/>
                </a:solidFill>
                <a:latin typeface="メイリオ" panose="020B0604030504040204" pitchFamily="50" charset="-128"/>
                <a:ea typeface="メイリオ" panose="020B0604030504040204" pitchFamily="50" charset="-128"/>
              </a:rPr>
              <a:t>GO! </a:t>
            </a:r>
            <a:r>
              <a:rPr kumimoji="1" lang="ja-JP" altLang="en-US" dirty="0">
                <a:solidFill>
                  <a:schemeClr val="bg1"/>
                </a:solidFill>
                <a:latin typeface="メイリオ" panose="020B0604030504040204" pitchFamily="50" charset="-128"/>
                <a:ea typeface="メイリオ" panose="020B0604030504040204" pitchFamily="50" charset="-128"/>
              </a:rPr>
              <a:t> </a:t>
            </a:r>
            <a:r>
              <a:rPr kumimoji="1" lang="en-US" altLang="ja-JP" b="1" dirty="0">
                <a:solidFill>
                  <a:schemeClr val="bg1"/>
                </a:solidFill>
                <a:latin typeface="メイリオ" panose="020B0604030504040204" pitchFamily="50" charset="-128"/>
                <a:ea typeface="メイリオ" panose="020B0604030504040204" pitchFamily="50" charset="-128"/>
              </a:rPr>
              <a:t>7</a:t>
            </a:r>
            <a:r>
              <a:rPr kumimoji="1" lang="ja-JP" altLang="en-US" b="1" dirty="0">
                <a:solidFill>
                  <a:schemeClr val="bg1"/>
                </a:solidFill>
                <a:latin typeface="メイリオ" panose="020B0604030504040204" pitchFamily="50" charset="-128"/>
                <a:ea typeface="メイリオ" panose="020B0604030504040204" pitchFamily="50" charset="-128"/>
              </a:rPr>
              <a:t>月</a:t>
            </a:r>
            <a:r>
              <a:rPr kumimoji="1" lang="en-US" altLang="ja-JP" b="1" dirty="0">
                <a:solidFill>
                  <a:schemeClr val="bg1"/>
                </a:solidFill>
                <a:latin typeface="メイリオ" panose="020B0604030504040204" pitchFamily="50" charset="-128"/>
                <a:ea typeface="メイリオ" panose="020B0604030504040204" pitchFamily="50" charset="-128"/>
              </a:rPr>
              <a:t>10</a:t>
            </a:r>
            <a:r>
              <a:rPr kumimoji="1" lang="ja-JP" altLang="en-US" b="1" dirty="0">
                <a:solidFill>
                  <a:schemeClr val="bg1"/>
                </a:solidFill>
                <a:latin typeface="メイリオ" panose="020B0604030504040204" pitchFamily="50" charset="-128"/>
                <a:ea typeface="メイリオ" panose="020B0604030504040204" pitchFamily="50" charset="-128"/>
              </a:rPr>
              <a:t>日（木）～</a:t>
            </a:r>
            <a:r>
              <a:rPr kumimoji="1" lang="en-US" altLang="ja-JP" b="1" dirty="0">
                <a:solidFill>
                  <a:schemeClr val="bg1"/>
                </a:solidFill>
                <a:latin typeface="メイリオ" panose="020B0604030504040204" pitchFamily="50" charset="-128"/>
                <a:ea typeface="メイリオ" panose="020B0604030504040204" pitchFamily="50" charset="-128"/>
              </a:rPr>
              <a:t>7</a:t>
            </a:r>
            <a:r>
              <a:rPr kumimoji="1" lang="ja-JP" altLang="en-US" b="1" dirty="0">
                <a:solidFill>
                  <a:schemeClr val="bg1"/>
                </a:solidFill>
                <a:latin typeface="メイリオ" panose="020B0604030504040204" pitchFamily="50" charset="-128"/>
                <a:ea typeface="メイリオ" panose="020B0604030504040204" pitchFamily="50" charset="-128"/>
              </a:rPr>
              <a:t>月</a:t>
            </a:r>
            <a:r>
              <a:rPr kumimoji="1" lang="en-US" altLang="ja-JP" b="1" dirty="0">
                <a:solidFill>
                  <a:schemeClr val="bg1"/>
                </a:solidFill>
                <a:latin typeface="メイリオ" panose="020B0604030504040204" pitchFamily="50" charset="-128"/>
                <a:ea typeface="メイリオ" panose="020B0604030504040204" pitchFamily="50" charset="-128"/>
              </a:rPr>
              <a:t>15</a:t>
            </a:r>
            <a:r>
              <a:rPr kumimoji="1" lang="ja-JP" altLang="en-US" b="1" dirty="0">
                <a:solidFill>
                  <a:schemeClr val="bg1"/>
                </a:solidFill>
                <a:latin typeface="メイリオ" panose="020B0604030504040204" pitchFamily="50" charset="-128"/>
                <a:ea typeface="メイリオ" panose="020B0604030504040204" pitchFamily="50" charset="-128"/>
              </a:rPr>
              <a:t>日</a:t>
            </a:r>
            <a:r>
              <a:rPr kumimoji="1" lang="en-US" altLang="ja-JP" b="1" dirty="0">
                <a:solidFill>
                  <a:schemeClr val="bg1"/>
                </a:solidFill>
                <a:latin typeface="メイリオ" panose="020B0604030504040204" pitchFamily="50" charset="-128"/>
                <a:ea typeface="メイリオ" panose="020B0604030504040204" pitchFamily="50" charset="-128"/>
              </a:rPr>
              <a:t>(</a:t>
            </a:r>
            <a:r>
              <a:rPr kumimoji="1" lang="ja-JP" altLang="en-US" b="1" dirty="0">
                <a:solidFill>
                  <a:schemeClr val="bg1"/>
                </a:solidFill>
                <a:latin typeface="メイリオ" panose="020B0604030504040204" pitchFamily="50" charset="-128"/>
                <a:ea typeface="メイリオ" panose="020B0604030504040204" pitchFamily="50" charset="-128"/>
              </a:rPr>
              <a:t>火）</a:t>
            </a:r>
            <a:endParaRPr kumimoji="1" lang="en-US" altLang="ja-JP" sz="1000" dirty="0">
              <a:solidFill>
                <a:schemeClr val="bg1"/>
              </a:solidFill>
              <a:latin typeface="メイリオ" panose="020B0604030504040204" pitchFamily="50" charset="-128"/>
              <a:ea typeface="メイリオ" panose="020B0604030504040204" pitchFamily="50" charset="-128"/>
            </a:endParaRPr>
          </a:p>
          <a:p>
            <a:r>
              <a:rPr kumimoji="1" lang="ja-JP" altLang="en-US" sz="1400" dirty="0">
                <a:solidFill>
                  <a:schemeClr val="bg1"/>
                </a:solidFill>
                <a:latin typeface="メイリオ" panose="020B0604030504040204" pitchFamily="50" charset="-128"/>
                <a:ea typeface="メイリオ" panose="020B0604030504040204" pitchFamily="50" charset="-128"/>
              </a:rPr>
              <a:t>     グローバル人材育成院・国際教育推進課</a:t>
            </a:r>
            <a:r>
              <a:rPr kumimoji="1" lang="en-US" altLang="ja-JP" sz="1400" dirty="0">
                <a:solidFill>
                  <a:schemeClr val="bg1"/>
                </a:solidFill>
                <a:latin typeface="メイリオ" panose="020B0604030504040204" pitchFamily="50" charset="-128"/>
                <a:ea typeface="メイリオ" panose="020B0604030504040204" pitchFamily="50" charset="-128"/>
              </a:rPr>
              <a:t>HP</a:t>
            </a:r>
            <a:r>
              <a:rPr kumimoji="1" lang="ja-JP" altLang="en-US" sz="1400" dirty="0">
                <a:solidFill>
                  <a:schemeClr val="bg1"/>
                </a:solidFill>
                <a:latin typeface="メイリオ" panose="020B0604030504040204" pitchFamily="50" charset="-128"/>
                <a:ea typeface="メイリオ" panose="020B0604030504040204" pitchFamily="50" charset="-128"/>
              </a:rPr>
              <a:t>から申込書を</a:t>
            </a:r>
            <a:r>
              <a:rPr kumimoji="1" lang="en-US" altLang="ja-JP" sz="1400" dirty="0">
                <a:solidFill>
                  <a:schemeClr val="bg1"/>
                </a:solidFill>
                <a:latin typeface="メイリオ" panose="020B0604030504040204" pitchFamily="50" charset="-128"/>
                <a:ea typeface="メイリオ" panose="020B0604030504040204" pitchFamily="50" charset="-128"/>
              </a:rPr>
              <a:t>DL</a:t>
            </a:r>
            <a:r>
              <a:rPr kumimoji="1" lang="ja-JP" altLang="en-US" sz="1400" dirty="0">
                <a:solidFill>
                  <a:schemeClr val="bg1"/>
                </a:solidFill>
                <a:latin typeface="メイリオ" panose="020B0604030504040204" pitchFamily="50" charset="-128"/>
                <a:ea typeface="メイリオ" panose="020B0604030504040204" pitchFamily="50" charset="-128"/>
              </a:rPr>
              <a:t>⇒提出 </a:t>
            </a:r>
            <a:endParaRPr kumimoji="1" lang="en-US" altLang="ja-JP" sz="1400" dirty="0">
              <a:solidFill>
                <a:schemeClr val="bg1"/>
              </a:solidFill>
              <a:latin typeface="メイリオ" panose="020B0604030504040204" pitchFamily="50" charset="-128"/>
              <a:ea typeface="メイリオ" panose="020B0604030504040204" pitchFamily="50" charset="-128"/>
            </a:endParaRPr>
          </a:p>
          <a:p>
            <a:r>
              <a:rPr kumimoji="1" lang="ja-JP" altLang="en-US" dirty="0">
                <a:solidFill>
                  <a:schemeClr val="bg1"/>
                </a:solidFill>
                <a:latin typeface="メイリオ" panose="020B0604030504040204" pitchFamily="50" charset="-128"/>
                <a:ea typeface="メイリオ" panose="020B0604030504040204" pitchFamily="50" charset="-128"/>
              </a:rPr>
              <a:t>　</a:t>
            </a:r>
            <a:r>
              <a:rPr kumimoji="1" lang="en-US" altLang="ja-JP" sz="1600" dirty="0">
                <a:solidFill>
                  <a:schemeClr val="bg1"/>
                </a:solidFill>
                <a:latin typeface="メイリオ" panose="020B0604030504040204" pitchFamily="50" charset="-128"/>
                <a:ea typeface="メイリオ" panose="020B0604030504040204" pitchFamily="50" charset="-128"/>
              </a:rPr>
              <a:t>https://intl.okayama-u.ac.jp/exchange/campus/epokbuddy/</a:t>
            </a:r>
            <a:endParaRPr kumimoji="1" lang="en-US" altLang="ja-JP" sz="1400" b="1" dirty="0">
              <a:solidFill>
                <a:srgbClr val="0070C0"/>
              </a:solidFill>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128907" y="1617199"/>
            <a:ext cx="7356468" cy="1877437"/>
          </a:xfrm>
          <a:prstGeom prst="rect">
            <a:avLst/>
          </a:prstGeom>
          <a:solidFill>
            <a:schemeClr val="bg1"/>
          </a:solidFill>
          <a:ln>
            <a:solidFill>
              <a:schemeClr val="accent1"/>
            </a:solidFill>
          </a:ln>
        </p:spPr>
        <p:txBody>
          <a:bodyPr wrap="square" rtlCol="0">
            <a:spAutoFit/>
          </a:bodyPr>
          <a:lstStyle/>
          <a:p>
            <a:r>
              <a:rPr kumimoji="1" lang="ja-JP" altLang="en-US" b="1" dirty="0"/>
              <a:t>　　　</a:t>
            </a:r>
            <a:r>
              <a:rPr kumimoji="1" lang="en-US" altLang="ja-JP" b="1" dirty="0"/>
              <a:t>EPOK</a:t>
            </a:r>
            <a:r>
              <a:rPr kumimoji="1" lang="ja-JP" altLang="en-US" b="1" dirty="0"/>
              <a:t>バディって、何？</a:t>
            </a:r>
            <a:endParaRPr kumimoji="1" lang="en-US" altLang="ja-JP" b="1" dirty="0"/>
          </a:p>
          <a:p>
            <a:r>
              <a:rPr kumimoji="1" lang="ja-JP" altLang="en-US" sz="1400" dirty="0">
                <a:latin typeface="Meiryo UI" panose="020B0604030504040204" pitchFamily="50" charset="-128"/>
                <a:ea typeface="Meiryo UI" panose="020B0604030504040204" pitchFamily="50" charset="-128"/>
              </a:rPr>
              <a:t>岡大で半期または通年を過ごす</a:t>
            </a:r>
            <a:r>
              <a:rPr kumimoji="1" lang="en-US" altLang="ja-JP" sz="1400" b="1" dirty="0">
                <a:latin typeface="Meiryo UI" panose="020B0604030504040204" pitchFamily="50" charset="-128"/>
                <a:ea typeface="Meiryo UI" panose="020B0604030504040204" pitchFamily="50" charset="-128"/>
              </a:rPr>
              <a:t>EPOK</a:t>
            </a:r>
            <a:r>
              <a:rPr kumimoji="1" lang="ja-JP" altLang="en-US" sz="1400" b="1" dirty="0">
                <a:latin typeface="Meiryo UI" panose="020B0604030504040204" pitchFamily="50" charset="-128"/>
                <a:ea typeface="Meiryo UI" panose="020B0604030504040204" pitchFamily="50" charset="-128"/>
              </a:rPr>
              <a:t>交換留学生</a:t>
            </a:r>
            <a:r>
              <a:rPr kumimoji="1" lang="ja-JP" altLang="en-US" sz="1400" dirty="0">
                <a:latin typeface="Meiryo UI" panose="020B0604030504040204" pitchFamily="50" charset="-128"/>
                <a:ea typeface="Meiryo UI" panose="020B0604030504040204" pitchFamily="50" charset="-128"/>
              </a:rPr>
              <a:t>の</a:t>
            </a:r>
            <a:r>
              <a:rPr kumimoji="1" lang="ja-JP" altLang="en-US" sz="1400" b="1" dirty="0">
                <a:latin typeface="Meiryo UI" panose="020B0604030504040204" pitchFamily="50" charset="-128"/>
                <a:ea typeface="Meiryo UI" panose="020B0604030504040204" pitchFamily="50" charset="-128"/>
              </a:rPr>
              <a:t>ペアバディ</a:t>
            </a:r>
            <a:r>
              <a:rPr kumimoji="1" lang="ja-JP" altLang="en-US" sz="1400" dirty="0">
                <a:latin typeface="Meiryo UI" panose="020B0604030504040204" pitchFamily="50" charset="-128"/>
                <a:ea typeface="Meiryo UI" panose="020B0604030504040204" pitchFamily="50" charset="-128"/>
              </a:rPr>
              <a:t>として留学生活をサポートし、岡大生活を楽しみ、交流するのがバディ活動です。</a:t>
            </a:r>
            <a:r>
              <a:rPr kumimoji="1" lang="en-US" altLang="ja-JP" sz="1400" dirty="0">
                <a:latin typeface="Meiryo UI" panose="020B0604030504040204" pitchFamily="50" charset="-128"/>
                <a:ea typeface="Meiryo UI" panose="020B0604030504040204" pitchFamily="50" charset="-128"/>
              </a:rPr>
              <a:t>EPOK</a:t>
            </a:r>
            <a:r>
              <a:rPr kumimoji="1" lang="ja-JP" altLang="en-US" sz="1400" dirty="0">
                <a:latin typeface="Meiryo UI" panose="020B0604030504040204" pitchFamily="50" charset="-128"/>
                <a:ea typeface="Meiryo UI" panose="020B0604030504040204" pitchFamily="50" charset="-128"/>
              </a:rPr>
              <a:t> 留学生は、欧米やアジア、オセアニアの協定校から来岡します。</a:t>
            </a:r>
            <a:r>
              <a:rPr kumimoji="1" lang="en-US" altLang="ja-JP" sz="1400" dirty="0">
                <a:latin typeface="Meiryo UI" panose="020B0604030504040204" pitchFamily="50" charset="-128"/>
                <a:ea typeface="Meiryo UI" panose="020B0604030504040204" pitchFamily="50" charset="-128"/>
              </a:rPr>
              <a:t>EPOK</a:t>
            </a:r>
            <a:r>
              <a:rPr kumimoji="1" lang="ja-JP" altLang="en-US" sz="1400" dirty="0">
                <a:latin typeface="Meiryo UI" panose="020B0604030504040204" pitchFamily="50" charset="-128"/>
                <a:ea typeface="Meiryo UI" panose="020B0604030504040204" pitchFamily="50" charset="-128"/>
              </a:rPr>
              <a:t>留学生の頼れる友達になってください！</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バディはボランティア活動です。</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活動期間は</a:t>
            </a:r>
            <a:r>
              <a:rPr kumimoji="1" lang="en-US" altLang="ja-JP" sz="1400" b="1" dirty="0">
                <a:latin typeface="Meiryo UI" panose="020B0604030504040204" pitchFamily="50" charset="-128"/>
                <a:ea typeface="Meiryo UI" panose="020B0604030504040204" pitchFamily="50" charset="-128"/>
              </a:rPr>
              <a:t> 2025</a:t>
            </a:r>
            <a:r>
              <a:rPr kumimoji="1" lang="ja-JP" altLang="en-US" sz="1400" b="1" dirty="0">
                <a:latin typeface="Meiryo UI" panose="020B0604030504040204" pitchFamily="50" charset="-128"/>
                <a:ea typeface="Meiryo UI" panose="020B0604030504040204" pitchFamily="50" charset="-128"/>
              </a:rPr>
              <a:t>年</a:t>
            </a:r>
            <a:r>
              <a:rPr kumimoji="1" lang="en-US" altLang="ja-JP" sz="1400" b="1" dirty="0">
                <a:latin typeface="Meiryo UI" panose="020B0604030504040204" pitchFamily="50" charset="-128"/>
                <a:ea typeface="Meiryo UI" panose="020B0604030504040204" pitchFamily="50" charset="-128"/>
              </a:rPr>
              <a:t>10</a:t>
            </a:r>
            <a:r>
              <a:rPr kumimoji="1" lang="ja-JP" altLang="en-US" sz="1400" b="1" dirty="0">
                <a:latin typeface="Meiryo UI" panose="020B0604030504040204" pitchFamily="50" charset="-128"/>
                <a:ea typeface="Meiryo UI" panose="020B0604030504040204" pitchFamily="50" charset="-128"/>
              </a:rPr>
              <a:t>月～</a:t>
            </a:r>
            <a:r>
              <a:rPr kumimoji="1" lang="en-US" altLang="ja-JP" sz="1400" b="1" dirty="0">
                <a:latin typeface="Meiryo UI" panose="020B0604030504040204" pitchFamily="50" charset="-128"/>
                <a:ea typeface="Meiryo UI" panose="020B0604030504040204" pitchFamily="50" charset="-128"/>
              </a:rPr>
              <a:t>2026</a:t>
            </a:r>
            <a:r>
              <a:rPr kumimoji="1" lang="ja-JP" altLang="en-US" sz="1400" b="1" dirty="0">
                <a:latin typeface="Meiryo UI" panose="020B0604030504040204" pitchFamily="50" charset="-128"/>
                <a:ea typeface="Meiryo UI" panose="020B0604030504040204" pitchFamily="50" charset="-128"/>
              </a:rPr>
              <a:t>年</a:t>
            </a:r>
            <a:r>
              <a:rPr kumimoji="1" lang="en-US" altLang="ja-JP" sz="1400" b="1" dirty="0">
                <a:latin typeface="Meiryo UI" panose="020B0604030504040204" pitchFamily="50" charset="-128"/>
                <a:ea typeface="Meiryo UI" panose="020B0604030504040204" pitchFamily="50" charset="-128"/>
              </a:rPr>
              <a:t>2</a:t>
            </a:r>
            <a:r>
              <a:rPr kumimoji="1" lang="ja-JP" altLang="en-US" sz="1400" b="1" dirty="0">
                <a:latin typeface="Meiryo UI" panose="020B0604030504040204" pitchFamily="50" charset="-128"/>
                <a:ea typeface="Meiryo UI" panose="020B0604030504040204" pitchFamily="50" charset="-128"/>
              </a:rPr>
              <a:t>月 または</a:t>
            </a:r>
            <a:r>
              <a:rPr kumimoji="1" lang="en-US" altLang="ja-JP" sz="1400" b="1" dirty="0">
                <a:latin typeface="Meiryo UI" panose="020B0604030504040204" pitchFamily="50" charset="-128"/>
                <a:ea typeface="Meiryo UI" panose="020B0604030504040204" pitchFamily="50" charset="-128"/>
              </a:rPr>
              <a:t>2026</a:t>
            </a:r>
            <a:r>
              <a:rPr kumimoji="1" lang="ja-JP" altLang="en-US" sz="1400" b="1" dirty="0">
                <a:latin typeface="Meiryo UI" panose="020B0604030504040204" pitchFamily="50" charset="-128"/>
                <a:ea typeface="Meiryo UI" panose="020B0604030504040204" pitchFamily="50" charset="-128"/>
              </a:rPr>
              <a:t>年</a:t>
            </a:r>
            <a:r>
              <a:rPr kumimoji="1" lang="en-US" altLang="ja-JP" sz="1400" b="1" dirty="0">
                <a:latin typeface="Meiryo UI" panose="020B0604030504040204" pitchFamily="50" charset="-128"/>
                <a:ea typeface="Meiryo UI" panose="020B0604030504040204" pitchFamily="50" charset="-128"/>
              </a:rPr>
              <a:t>8</a:t>
            </a:r>
            <a:r>
              <a:rPr kumimoji="1" lang="ja-JP" altLang="en-US" sz="1400" b="1" dirty="0">
                <a:latin typeface="Meiryo UI" panose="020B0604030504040204" pitchFamily="50" charset="-128"/>
                <a:ea typeface="Meiryo UI" panose="020B0604030504040204" pitchFamily="50" charset="-128"/>
              </a:rPr>
              <a:t>月</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（*担当留学生の留学期間により</a:t>
            </a:r>
            <a:r>
              <a:rPr kumimoji="1" lang="en-US" altLang="ja-JP" sz="1400" dirty="0">
                <a:latin typeface="Meiryo UI" panose="020B0604030504040204" pitchFamily="50" charset="-128"/>
                <a:ea typeface="Meiryo UI" panose="020B0604030504040204" pitchFamily="50" charset="-128"/>
              </a:rPr>
              <a:t>5</a:t>
            </a:r>
            <a:r>
              <a:rPr kumimoji="1" lang="ja-JP" altLang="en-US" sz="1400" dirty="0">
                <a:latin typeface="Meiryo UI" panose="020B0604030504040204" pitchFamily="50" charset="-128"/>
                <a:ea typeface="Meiryo UI" panose="020B0604030504040204" pitchFamily="50" charset="-128"/>
              </a:rPr>
              <a:t>か月または</a:t>
            </a:r>
            <a:r>
              <a:rPr kumimoji="1" lang="en-US" altLang="ja-JP" sz="1400" dirty="0">
                <a:latin typeface="Meiryo UI" panose="020B0604030504040204" pitchFamily="50" charset="-128"/>
                <a:ea typeface="Meiryo UI" panose="020B0604030504040204" pitchFamily="50" charset="-128"/>
              </a:rPr>
              <a:t>11</a:t>
            </a:r>
            <a:r>
              <a:rPr kumimoji="1" lang="ja-JP" altLang="en-US" sz="1400" dirty="0">
                <a:latin typeface="Meiryo UI" panose="020B0604030504040204" pitchFamily="50" charset="-128"/>
                <a:ea typeface="Meiryo UI" panose="020B0604030504040204" pitchFamily="50" charset="-128"/>
              </a:rPr>
              <a:t>か月）</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・あなたのバディ留学生（組合せ）は、バディガイダンスにあわせて通知します。</a:t>
            </a:r>
            <a:endParaRPr kumimoji="1" lang="en-US" altLang="ja-JP" sz="14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99380" y="3643323"/>
            <a:ext cx="7354393" cy="1446550"/>
          </a:xfrm>
          <a:prstGeom prst="rect">
            <a:avLst/>
          </a:prstGeom>
          <a:solidFill>
            <a:schemeClr val="bg1"/>
          </a:solidFill>
          <a:ln>
            <a:solidFill>
              <a:schemeClr val="accent6">
                <a:lumMod val="75000"/>
              </a:schemeClr>
            </a:solidFill>
          </a:ln>
        </p:spPr>
        <p:txBody>
          <a:bodyPr wrap="square" rtlCol="0">
            <a:spAutoFit/>
          </a:bodyPr>
          <a:lstStyle/>
          <a:p>
            <a:r>
              <a:rPr kumimoji="1" lang="ja-JP" altLang="en-US" sz="1600" b="1" dirty="0"/>
              <a:t>　　　</a:t>
            </a:r>
            <a:r>
              <a:rPr kumimoji="1" lang="ja-JP" altLang="en-US" b="1" dirty="0"/>
              <a:t>具体的なタスクありますか？</a:t>
            </a:r>
            <a:endParaRPr kumimoji="1" lang="en-US" altLang="ja-JP" b="1" dirty="0"/>
          </a:p>
          <a:p>
            <a:r>
              <a:rPr kumimoji="1" lang="ja-JP" altLang="en-US" sz="1400" dirty="0">
                <a:latin typeface="Meiryo UI" panose="020B0604030504040204" pitchFamily="50" charset="-128"/>
                <a:ea typeface="Meiryo UI" panose="020B0604030504040204" pitchFamily="50" charset="-128"/>
              </a:rPr>
              <a:t>来日時のサポートをお願いします。（例：</a:t>
            </a:r>
            <a:r>
              <a:rPr kumimoji="1" lang="ja-JP" altLang="en-US" sz="1400" b="1" u="sng" dirty="0">
                <a:latin typeface="Meiryo UI" panose="020B0604030504040204" pitchFamily="50" charset="-128"/>
                <a:ea typeface="Meiryo UI" panose="020B0604030504040204" pitchFamily="50" charset="-128"/>
              </a:rPr>
              <a:t>岡山市役所での住民登録のサポート</a:t>
            </a:r>
            <a:r>
              <a:rPr kumimoji="1" lang="ja-JP" altLang="en-US" sz="1400" u="sng" dirty="0">
                <a:latin typeface="Meiryo UI" panose="020B0604030504040204" pitchFamily="50" charset="-128"/>
                <a:ea typeface="Meiryo UI" panose="020B0604030504040204" pitchFamily="50" charset="-128"/>
              </a:rPr>
              <a:t>：市役所に同行</a:t>
            </a:r>
            <a:r>
              <a:rPr kumimoji="1" lang="ja-JP" altLang="en-US" sz="1400" dirty="0">
                <a:latin typeface="Meiryo UI" panose="020B0604030504040204" pitchFamily="50" charset="-128"/>
                <a:ea typeface="Meiryo UI" panose="020B0604030504040204" pitchFamily="50" charset="-128"/>
              </a:rPr>
              <a:t>）　その他、バディ留学生の希望により、岡山の街案内、買い物サポート、キャンパス案内、部活やサークル加入サポート等。</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EPOK</a:t>
            </a:r>
            <a:r>
              <a:rPr kumimoji="1" lang="ja-JP" altLang="en-US" sz="1400" dirty="0">
                <a:latin typeface="Meiryo UI" panose="020B0604030504040204" pitchFamily="50" charset="-128"/>
                <a:ea typeface="Meiryo UI" panose="020B0604030504040204" pitchFamily="50" charset="-128"/>
              </a:rPr>
              <a:t>生には、日本をテーマに個別研究（リサーチプロジェクト）をする学生がいます。その場合は、リサーチ</a:t>
            </a:r>
            <a:r>
              <a:rPr kumimoji="1" lang="ja-JP" altLang="en-US" sz="1400">
                <a:latin typeface="Meiryo UI" panose="020B0604030504040204" pitchFamily="50" charset="-128"/>
                <a:ea typeface="Meiryo UI" panose="020B0604030504040204" pitchFamily="50" charset="-128"/>
              </a:rPr>
              <a:t>のアシスト（相談相手、日本語補助など）を</a:t>
            </a:r>
            <a:r>
              <a:rPr kumimoji="1" lang="ja-JP" altLang="en-US" sz="1400" dirty="0">
                <a:latin typeface="Meiryo UI" panose="020B0604030504040204" pitchFamily="50" charset="-128"/>
                <a:ea typeface="Meiryo UI" panose="020B0604030504040204" pitchFamily="50" charset="-128"/>
              </a:rPr>
              <a:t>お願いします。</a:t>
            </a:r>
            <a:endParaRPr kumimoji="1" lang="en-US" altLang="ja-JP" sz="1400" dirty="0">
              <a:latin typeface="Meiryo UI" panose="020B0604030504040204" pitchFamily="50" charset="-128"/>
              <a:ea typeface="Meiryo UI" panose="020B0604030504040204" pitchFamily="50" charset="-128"/>
            </a:endParaRPr>
          </a:p>
        </p:txBody>
      </p:sp>
      <p:pic>
        <p:nvPicPr>
          <p:cNvPr id="19" name="図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7978" y="3596704"/>
            <a:ext cx="343273" cy="368964"/>
          </a:xfrm>
          <a:prstGeom prst="rect">
            <a:avLst/>
          </a:prstGeom>
        </p:spPr>
      </p:pic>
      <p:sp>
        <p:nvSpPr>
          <p:cNvPr id="20" name="テキスト ボックス 19"/>
          <p:cNvSpPr txBox="1"/>
          <p:nvPr/>
        </p:nvSpPr>
        <p:spPr>
          <a:xfrm>
            <a:off x="472937" y="6723122"/>
            <a:ext cx="6882268" cy="1384995"/>
          </a:xfrm>
          <a:prstGeom prst="rect">
            <a:avLst/>
          </a:prstGeom>
          <a:noFill/>
          <a:ln>
            <a:noFill/>
          </a:ln>
        </p:spPr>
        <p:txBody>
          <a:bodyPr wrap="square" rtlCol="0">
            <a:spAutoFit/>
          </a:bodyPr>
          <a:lstStyle/>
          <a:p>
            <a:r>
              <a:rPr kumimoji="1" lang="ja-JP" altLang="en-US" sz="2000" b="1" dirty="0"/>
              <a:t>　さぁ、バディをやってみよう！～</a:t>
            </a:r>
            <a:r>
              <a:rPr kumimoji="1" lang="ja-JP" altLang="en-US" b="1" dirty="0"/>
              <a:t>応募方法は？</a:t>
            </a:r>
            <a:endParaRPr kumimoji="1" lang="en-US" altLang="ja-JP" b="1" dirty="0"/>
          </a:p>
          <a:p>
            <a:r>
              <a:rPr kumimoji="1" lang="ja-JP" altLang="en-US" sz="1600" dirty="0"/>
              <a:t>グローバル人材育成院・国際教育推進課</a:t>
            </a:r>
            <a:r>
              <a:rPr kumimoji="1" lang="en-US" altLang="ja-JP" sz="1600" dirty="0"/>
              <a:t>HP</a:t>
            </a:r>
            <a:r>
              <a:rPr kumimoji="1" lang="ja-JP" altLang="en-US" sz="1600" dirty="0"/>
              <a:t>を確認の上、申込書をダウンロード、必要事項を記入、メールで提出して下さい。　下記</a:t>
            </a:r>
            <a:r>
              <a:rPr kumimoji="1" lang="en-US" altLang="ja-JP" sz="1600" dirty="0"/>
              <a:t>QR</a:t>
            </a:r>
            <a:r>
              <a:rPr kumimoji="1" lang="ja-JP" altLang="en-US" sz="1600" dirty="0"/>
              <a:t>コードからも</a:t>
            </a:r>
            <a:r>
              <a:rPr kumimoji="1" lang="en-US" altLang="ja-JP" sz="1600" dirty="0"/>
              <a:t>DL</a:t>
            </a:r>
            <a:r>
              <a:rPr kumimoji="1" lang="ja-JP" altLang="en-US" sz="1600" dirty="0"/>
              <a:t>できます。</a:t>
            </a:r>
            <a:endParaRPr kumimoji="1" lang="en-US" altLang="ja-JP" sz="1600" dirty="0"/>
          </a:p>
          <a:p>
            <a:r>
              <a:rPr kumimoji="1" lang="ja-JP" altLang="en-US" sz="1600" b="1" dirty="0">
                <a:solidFill>
                  <a:srgbClr val="C00000"/>
                </a:solidFill>
              </a:rPr>
              <a:t>申込期限は </a:t>
            </a:r>
            <a:r>
              <a:rPr kumimoji="1" lang="en-US" altLang="ja-JP" sz="1600" b="1" dirty="0">
                <a:solidFill>
                  <a:srgbClr val="C00000"/>
                </a:solidFill>
              </a:rPr>
              <a:t>7</a:t>
            </a:r>
            <a:r>
              <a:rPr kumimoji="1" lang="ja-JP" altLang="en-US" sz="1600" b="1" dirty="0">
                <a:solidFill>
                  <a:srgbClr val="C00000"/>
                </a:solidFill>
              </a:rPr>
              <a:t>月</a:t>
            </a:r>
            <a:r>
              <a:rPr kumimoji="1" lang="en-US" altLang="ja-JP" sz="1600" b="1" dirty="0">
                <a:solidFill>
                  <a:srgbClr val="C00000"/>
                </a:solidFill>
              </a:rPr>
              <a:t>15</a:t>
            </a:r>
            <a:r>
              <a:rPr kumimoji="1" lang="ja-JP" altLang="en-US" sz="1600" b="1" dirty="0">
                <a:solidFill>
                  <a:srgbClr val="C00000"/>
                </a:solidFill>
              </a:rPr>
              <a:t>日 （火） ★</a:t>
            </a:r>
            <a:r>
              <a:rPr kumimoji="1" lang="ja-JP" altLang="en-US" sz="1600" dirty="0">
                <a:solidFill>
                  <a:srgbClr val="FF0000"/>
                </a:solidFill>
                <a:latin typeface="メイリオ" panose="020B0604030504040204" pitchFamily="50" charset="-128"/>
                <a:ea typeface="メイリオ" panose="020B0604030504040204" pitchFamily="50" charset="-128"/>
              </a:rPr>
              <a:t>定員になり次第、締切るのでご注意ください</a:t>
            </a:r>
            <a:r>
              <a:rPr kumimoji="1" lang="ja-JP" altLang="en-US" sz="1600" dirty="0">
                <a:solidFill>
                  <a:schemeClr val="bg1"/>
                </a:solidFill>
                <a:latin typeface="メイリオ" panose="020B0604030504040204" pitchFamily="50" charset="-128"/>
                <a:ea typeface="メイリオ" panose="020B0604030504040204" pitchFamily="50" charset="-128"/>
              </a:rPr>
              <a:t>。</a:t>
            </a:r>
            <a:endParaRPr kumimoji="1" lang="en-US" altLang="ja-JP" sz="1600" dirty="0">
              <a:solidFill>
                <a:srgbClr val="C00000"/>
              </a:solidFill>
            </a:endParaRPr>
          </a:p>
        </p:txBody>
      </p:sp>
      <p:pic>
        <p:nvPicPr>
          <p:cNvPr id="2" name="図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69388" y="2454002"/>
            <a:ext cx="1485817" cy="107579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図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21305460">
            <a:off x="10420" y="118667"/>
            <a:ext cx="1509319" cy="1006999"/>
          </a:xfrm>
          <a:prstGeom prst="rect">
            <a:avLst/>
          </a:prstGeom>
          <a:solidFill>
            <a:srgbClr val="FFFFFF">
              <a:shade val="85000"/>
            </a:srgbClr>
          </a:solidFill>
          <a:ln w="38100" cap="sq" cmpd="sng">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8" name="図 17"/>
          <p:cNvPicPr>
            <a:picLocks noChangeAspect="1"/>
          </p:cNvPicPr>
          <p:nvPr/>
        </p:nvPicPr>
        <p:blipFill>
          <a:blip r:embed="rId3" cstate="print">
            <a:duotone>
              <a:prstClr val="black"/>
              <a:schemeClr val="accent4">
                <a:tint val="45000"/>
                <a:satMod val="400000"/>
              </a:schemeClr>
            </a:duotone>
            <a:extLst>
              <a:ext uri="{28A0092B-C50C-407E-A947-70E740481C1C}">
                <a14:useLocalDpi xmlns:a14="http://schemas.microsoft.com/office/drawing/2010/main" val="0"/>
              </a:ext>
            </a:extLst>
          </a:blip>
          <a:stretch>
            <a:fillRect/>
          </a:stretch>
        </p:blipFill>
        <p:spPr>
          <a:xfrm rot="20671859" flipH="1">
            <a:off x="129923" y="8046904"/>
            <a:ext cx="466190" cy="400823"/>
          </a:xfrm>
          <a:prstGeom prst="rect">
            <a:avLst/>
          </a:prstGeom>
        </p:spPr>
      </p:pic>
      <p:sp>
        <p:nvSpPr>
          <p:cNvPr id="3" name="正方形/長方形 2"/>
          <p:cNvSpPr/>
          <p:nvPr/>
        </p:nvSpPr>
        <p:spPr>
          <a:xfrm>
            <a:off x="128907" y="8154987"/>
            <a:ext cx="7641186" cy="2062103"/>
          </a:xfrm>
          <a:prstGeom prst="rect">
            <a:avLst/>
          </a:prstGeom>
          <a:noFill/>
          <a:ln>
            <a:noFill/>
          </a:ln>
        </p:spPr>
        <p:txBody>
          <a:bodyPr wrap="square">
            <a:spAutoFit/>
          </a:bodyPr>
          <a:lstStyle/>
          <a:p>
            <a:r>
              <a:rPr kumimoji="1" lang="ja-JP" altLang="en-US" dirty="0"/>
              <a:t>　　　  </a:t>
            </a:r>
            <a:r>
              <a:rPr kumimoji="1" lang="ja-JP" altLang="en-US" sz="2000" b="1" dirty="0"/>
              <a:t>応募後は</a:t>
            </a:r>
            <a:r>
              <a:rPr kumimoji="1" lang="ja-JP" altLang="en-US" sz="2400" b="1"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採用通知を受けたら、 </a:t>
            </a:r>
            <a:r>
              <a:rPr kumimoji="1" lang="ja-JP" altLang="en-US" b="1" dirty="0">
                <a:latin typeface="Meiryo UI" panose="020B0604030504040204" pitchFamily="50" charset="-128"/>
                <a:ea typeface="Meiryo UI" panose="020B0604030504040204" pitchFamily="50" charset="-128"/>
              </a:rPr>
              <a:t>バディガイダンスに出席（参加必須）</a:t>
            </a:r>
            <a:br>
              <a:rPr kumimoji="1" lang="en-US" altLang="ja-JP" sz="2400" b="1" dirty="0">
                <a:latin typeface="Meiryo UI" panose="020B0604030504040204" pitchFamily="50" charset="-128"/>
                <a:ea typeface="Meiryo UI" panose="020B0604030504040204" pitchFamily="50" charset="-128"/>
              </a:rPr>
            </a:br>
            <a:r>
              <a:rPr kumimoji="1" lang="ja-JP" altLang="en-US" sz="2400" b="1"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　日時：</a:t>
            </a:r>
            <a:r>
              <a:rPr kumimoji="1" lang="en-US" altLang="ja-JP" sz="1600" b="1" dirty="0">
                <a:latin typeface="Meiryo UI" panose="020B0604030504040204" pitchFamily="50" charset="-128"/>
                <a:ea typeface="Meiryo UI" panose="020B0604030504040204" pitchFamily="50" charset="-128"/>
              </a:rPr>
              <a:t>7</a:t>
            </a:r>
            <a:r>
              <a:rPr kumimoji="1" lang="ja-JP" altLang="en-US" sz="1600" b="1" dirty="0">
                <a:latin typeface="Meiryo UI" panose="020B0604030504040204" pitchFamily="50" charset="-128"/>
                <a:ea typeface="Meiryo UI" panose="020B0604030504040204" pitchFamily="50" charset="-128"/>
              </a:rPr>
              <a:t>月</a:t>
            </a:r>
            <a:r>
              <a:rPr kumimoji="1" lang="en-US" altLang="ja-JP" sz="1600" b="1" dirty="0">
                <a:latin typeface="Meiryo UI" panose="020B0604030504040204" pitchFamily="50" charset="-128"/>
                <a:ea typeface="Meiryo UI" panose="020B0604030504040204" pitchFamily="50" charset="-128"/>
              </a:rPr>
              <a:t>24</a:t>
            </a:r>
            <a:r>
              <a:rPr kumimoji="1" lang="ja-JP" altLang="en-US" sz="1600" b="1" dirty="0">
                <a:latin typeface="Meiryo UI" panose="020B0604030504040204" pitchFamily="50" charset="-128"/>
                <a:ea typeface="Meiryo UI" panose="020B0604030504040204" pitchFamily="50" charset="-128"/>
              </a:rPr>
              <a:t>日 </a:t>
            </a:r>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木</a:t>
            </a:r>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 </a:t>
            </a:r>
            <a:r>
              <a:rPr kumimoji="1" lang="en-US" altLang="ja-JP" sz="1600" b="1" dirty="0">
                <a:latin typeface="Meiryo UI" panose="020B0604030504040204" pitchFamily="50" charset="-128"/>
                <a:ea typeface="Meiryo UI" panose="020B0604030504040204" pitchFamily="50" charset="-128"/>
              </a:rPr>
              <a:t>12:45-13:15</a:t>
            </a:r>
            <a:br>
              <a:rPr kumimoji="1" lang="en-US" altLang="ja-JP" sz="1600" dirty="0">
                <a:latin typeface="Meiryo UI" panose="020B0604030504040204" pitchFamily="50" charset="-128"/>
                <a:ea typeface="Meiryo UI" panose="020B0604030504040204" pitchFamily="50" charset="-128"/>
              </a:rPr>
            </a:br>
            <a:r>
              <a:rPr kumimoji="1" lang="ja-JP" altLang="en-US" sz="1600"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場所：津島キャンパス一般教育棟講義室の予定</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b="1"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（採用者には別途お知らせします）</a:t>
            </a:r>
            <a:endParaRPr kumimoji="1" lang="en-US" altLang="ja-JP" sz="1400" b="1" dirty="0">
              <a:latin typeface="Meiryo UI" panose="020B0604030504040204" pitchFamily="50" charset="-128"/>
              <a:ea typeface="Meiryo UI" panose="020B0604030504040204" pitchFamily="50" charset="-128"/>
            </a:endParaRPr>
          </a:p>
          <a:p>
            <a:br>
              <a:rPr kumimoji="1" lang="en-US" altLang="ja-JP" sz="1600" b="1" u="sng" dirty="0">
                <a:latin typeface="Meiryo UI" panose="020B0604030504040204" pitchFamily="50" charset="-128"/>
                <a:ea typeface="Meiryo UI" panose="020B0604030504040204" pitchFamily="50" charset="-128"/>
              </a:rPr>
            </a:br>
            <a:r>
              <a:rPr kumimoji="1" lang="ja-JP" altLang="en-US" sz="1600" b="1" u="sng" dirty="0">
                <a:latin typeface="Meiryo UI" panose="020B0604030504040204" pitchFamily="50" charset="-128"/>
                <a:ea typeface="Meiryo UI" panose="020B0604030504040204" pitchFamily="50" charset="-128"/>
              </a:rPr>
              <a:t>　</a:t>
            </a:r>
            <a:endParaRPr kumimoji="1" lang="en-US" altLang="ja-JP" sz="1600" b="1" u="sng" dirty="0">
              <a:latin typeface="Meiryo UI" panose="020B0604030504040204" pitchFamily="50" charset="-128"/>
              <a:ea typeface="Meiryo UI" panose="020B0604030504040204" pitchFamily="50" charset="-128"/>
            </a:endParaRPr>
          </a:p>
          <a:p>
            <a:endParaRPr kumimoji="1" lang="en-US" altLang="ja-JP" sz="1600" b="1" u="sng" dirty="0">
              <a:solidFill>
                <a:srgbClr val="FF0000"/>
              </a:solidFill>
              <a:latin typeface="Meiryo UI" panose="020B0604030504040204" pitchFamily="50" charset="-128"/>
              <a:ea typeface="Meiryo UI" panose="020B0604030504040204" pitchFamily="50" charset="-128"/>
            </a:endParaRPr>
          </a:p>
        </p:txBody>
      </p:sp>
      <p:sp>
        <p:nvSpPr>
          <p:cNvPr id="4" name="正方形/長方形 3"/>
          <p:cNvSpPr/>
          <p:nvPr/>
        </p:nvSpPr>
        <p:spPr>
          <a:xfrm>
            <a:off x="84914" y="5289133"/>
            <a:ext cx="7383324" cy="1200329"/>
          </a:xfrm>
          <a:prstGeom prst="rect">
            <a:avLst/>
          </a:prstGeom>
          <a:solidFill>
            <a:schemeClr val="bg1"/>
          </a:solidFill>
          <a:ln>
            <a:solidFill>
              <a:srgbClr val="7030A0"/>
            </a:solidFill>
          </a:ln>
        </p:spPr>
        <p:txBody>
          <a:bodyPr wrap="square">
            <a:spAutoFit/>
          </a:bodyPr>
          <a:lstStyle/>
          <a:p>
            <a:r>
              <a:rPr lang="ja-JP" altLang="en-US" sz="1400" dirty="0">
                <a:latin typeface="Meiryo UI" panose="020B0604030504040204" pitchFamily="50" charset="-128"/>
                <a:ea typeface="Meiryo UI" panose="020B0604030504040204" pitchFamily="50" charset="-128"/>
              </a:rPr>
              <a:t>　　　</a:t>
            </a:r>
            <a:r>
              <a:rPr lang="en-US" altLang="ja-JP" sz="1600" b="1" dirty="0">
                <a:latin typeface="Meiryo UI" panose="020B0604030504040204" pitchFamily="50" charset="-128"/>
                <a:ea typeface="Meiryo UI" panose="020B0604030504040204" pitchFamily="50" charset="-128"/>
              </a:rPr>
              <a:t>EPOK</a:t>
            </a:r>
            <a:r>
              <a:rPr lang="ja-JP" altLang="en-US" sz="1600" b="1" dirty="0">
                <a:latin typeface="ＭＳ Ｐゴシック 本文"/>
                <a:ea typeface="Meiryo UI" panose="020B0604030504040204" pitchFamily="50" charset="-128"/>
              </a:rPr>
              <a:t>留学生バディ活動はどのように始める？</a:t>
            </a:r>
          </a:p>
          <a:p>
            <a:r>
              <a:rPr lang="ja-JP" altLang="en-US" sz="1400" dirty="0">
                <a:latin typeface="Meiryo UI" panose="020B0604030504040204" pitchFamily="50" charset="-128"/>
                <a:ea typeface="Meiryo UI" panose="020B0604030504040204" pitchFamily="50" charset="-128"/>
              </a:rPr>
              <a:t>まず応募してください。採用決定したらバディとなる</a:t>
            </a:r>
            <a:r>
              <a:rPr lang="en-US" altLang="ja-JP" sz="1400" dirty="0">
                <a:latin typeface="Meiryo UI" panose="020B0604030504040204" pitchFamily="50" charset="-128"/>
                <a:ea typeface="Meiryo UI" panose="020B0604030504040204" pitchFamily="50" charset="-128"/>
              </a:rPr>
              <a:t>EPOK</a:t>
            </a:r>
            <a:r>
              <a:rPr lang="ja-JP" altLang="en-US" sz="1400" dirty="0">
                <a:latin typeface="Meiryo UI" panose="020B0604030504040204" pitchFamily="50" charset="-128"/>
                <a:ea typeface="Meiryo UI" panose="020B0604030504040204" pitchFamily="50" charset="-128"/>
              </a:rPr>
              <a:t>生を通知します。バディの出身地を選ぶことはできません。バディが決まったらオンラインでコミュニケーション開始。留学生は</a:t>
            </a:r>
            <a:r>
              <a:rPr lang="en-US" altLang="ja-JP" sz="1400" dirty="0">
                <a:latin typeface="Meiryo UI" panose="020B0604030504040204" pitchFamily="50" charset="-128"/>
                <a:ea typeface="Meiryo UI" panose="020B0604030504040204" pitchFamily="50" charset="-128"/>
              </a:rPr>
              <a:t>9</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24</a:t>
            </a:r>
            <a:r>
              <a:rPr lang="ja-JP" altLang="en-US" sz="1400" dirty="0">
                <a:latin typeface="Meiryo UI" panose="020B0604030504040204" pitchFamily="50" charset="-128"/>
                <a:ea typeface="Meiryo UI" panose="020B0604030504040204" pitchFamily="50" charset="-128"/>
              </a:rPr>
              <a:t>日又は</a:t>
            </a:r>
            <a:r>
              <a:rPr lang="en-US" altLang="ja-JP" sz="1400" dirty="0">
                <a:latin typeface="Meiryo UI" panose="020B0604030504040204" pitchFamily="50" charset="-128"/>
                <a:ea typeface="Meiryo UI" panose="020B0604030504040204" pitchFamily="50" charset="-128"/>
              </a:rPr>
              <a:t>25</a:t>
            </a:r>
            <a:r>
              <a:rPr lang="ja-JP" altLang="en-US" sz="1400" dirty="0">
                <a:latin typeface="Meiryo UI" panose="020B0604030504040204" pitchFamily="50" charset="-128"/>
                <a:ea typeface="Meiryo UI" panose="020B0604030504040204" pitchFamily="50" charset="-128"/>
              </a:rPr>
              <a:t>日までに来岡します。（*</a:t>
            </a:r>
            <a:r>
              <a:rPr lang="en-US" altLang="ja-JP" sz="1400" dirty="0">
                <a:latin typeface="Meiryo UI" panose="020B0604030504040204" pitchFamily="50" charset="-128"/>
                <a:ea typeface="Meiryo UI" panose="020B0604030504040204" pitchFamily="50" charset="-128"/>
              </a:rPr>
              <a:t>EPOK</a:t>
            </a:r>
            <a:r>
              <a:rPr lang="ja-JP" altLang="en-US" sz="1400" dirty="0">
                <a:latin typeface="Meiryo UI" panose="020B0604030504040204" pitchFamily="50" charset="-128"/>
                <a:ea typeface="Meiryo UI" panose="020B0604030504040204" pitchFamily="50" charset="-128"/>
              </a:rPr>
              <a:t>留学生が留学辞退をした場合など、まれにバディのキャンセルまたは担当振替など変更することがあります。）</a:t>
            </a:r>
          </a:p>
        </p:txBody>
      </p:sp>
      <p:sp>
        <p:nvSpPr>
          <p:cNvPr id="7" name="正方形/長方形 6"/>
          <p:cNvSpPr/>
          <p:nvPr/>
        </p:nvSpPr>
        <p:spPr>
          <a:xfrm>
            <a:off x="2487141" y="1018447"/>
            <a:ext cx="4225837" cy="646331"/>
          </a:xfrm>
          <a:prstGeom prst="rect">
            <a:avLst/>
          </a:prstGeom>
        </p:spPr>
        <p:txBody>
          <a:bodyPr wrap="none">
            <a:spAutoFit/>
          </a:bodyPr>
          <a:lstStyle/>
          <a:p>
            <a:r>
              <a:rPr kumimoji="1" lang="ja-JP" altLang="en-US" sz="2000" b="1" dirty="0">
                <a:solidFill>
                  <a:srgbClr val="002060"/>
                </a:solidFill>
              </a:rPr>
              <a:t>募集期間</a:t>
            </a:r>
            <a:r>
              <a:rPr kumimoji="1" lang="en-US" altLang="ja-JP" sz="2000" b="1" dirty="0">
                <a:solidFill>
                  <a:srgbClr val="002060"/>
                </a:solidFill>
              </a:rPr>
              <a:t> 2025</a:t>
            </a:r>
            <a:r>
              <a:rPr kumimoji="1" lang="ja-JP" altLang="en-US" sz="2000" b="1" dirty="0">
                <a:solidFill>
                  <a:srgbClr val="002060"/>
                </a:solidFill>
              </a:rPr>
              <a:t>年</a:t>
            </a:r>
            <a:r>
              <a:rPr kumimoji="1" lang="en-US" altLang="ja-JP" sz="2000" b="1" dirty="0">
                <a:solidFill>
                  <a:srgbClr val="002060"/>
                </a:solidFill>
              </a:rPr>
              <a:t>7/10(</a:t>
            </a:r>
            <a:r>
              <a:rPr kumimoji="1" lang="ja-JP" altLang="en-US" sz="1400" b="1" dirty="0">
                <a:solidFill>
                  <a:srgbClr val="002060"/>
                </a:solidFill>
              </a:rPr>
              <a:t>木</a:t>
            </a:r>
            <a:r>
              <a:rPr kumimoji="1" lang="en-US" altLang="ja-JP" sz="2000" b="1" dirty="0">
                <a:solidFill>
                  <a:srgbClr val="002060"/>
                </a:solidFill>
              </a:rPr>
              <a:t>)</a:t>
            </a:r>
            <a:r>
              <a:rPr kumimoji="1" lang="ja-JP" altLang="en-US" sz="2000" b="1" dirty="0">
                <a:solidFill>
                  <a:srgbClr val="002060"/>
                </a:solidFill>
              </a:rPr>
              <a:t>～</a:t>
            </a:r>
            <a:r>
              <a:rPr kumimoji="1" lang="en-US" altLang="ja-JP" sz="2000" b="1" dirty="0">
                <a:solidFill>
                  <a:srgbClr val="002060"/>
                </a:solidFill>
              </a:rPr>
              <a:t>7/15 (</a:t>
            </a:r>
            <a:r>
              <a:rPr kumimoji="1" lang="ja-JP" altLang="en-US" sz="1400" b="1" dirty="0">
                <a:solidFill>
                  <a:srgbClr val="002060"/>
                </a:solidFill>
              </a:rPr>
              <a:t>火</a:t>
            </a:r>
            <a:r>
              <a:rPr kumimoji="1" lang="en-US" altLang="ja-JP" sz="2000" b="1" dirty="0">
                <a:solidFill>
                  <a:srgbClr val="002060"/>
                </a:solidFill>
              </a:rPr>
              <a:t>)</a:t>
            </a:r>
            <a:r>
              <a:rPr kumimoji="1" lang="ja-JP" altLang="en-US" sz="2000" b="1" dirty="0">
                <a:solidFill>
                  <a:srgbClr val="002060"/>
                </a:solidFill>
              </a:rPr>
              <a:t>  </a:t>
            </a:r>
            <a:br>
              <a:rPr kumimoji="1" lang="en-US" altLang="ja-JP" sz="2000" b="1" dirty="0">
                <a:solidFill>
                  <a:srgbClr val="002060"/>
                </a:solidFill>
              </a:rPr>
            </a:br>
            <a:r>
              <a:rPr kumimoji="1" lang="ja-JP" altLang="en-US" sz="1600" b="1" dirty="0">
                <a:solidFill>
                  <a:srgbClr val="FF0000"/>
                </a:solidFill>
              </a:rPr>
              <a:t>★</a:t>
            </a:r>
            <a:r>
              <a:rPr kumimoji="1" lang="ja-JP" altLang="en-US" sz="1600" b="1" u="sng" dirty="0">
                <a:solidFill>
                  <a:srgbClr val="FF0000"/>
                </a:solidFill>
              </a:rPr>
              <a:t>定員になり次第、締め切ります</a:t>
            </a:r>
            <a:r>
              <a:rPr kumimoji="1" lang="ja-JP" altLang="en-US" sz="1600" b="1" dirty="0">
                <a:solidFill>
                  <a:srgbClr val="FF0000"/>
                </a:solidFill>
              </a:rPr>
              <a:t>★</a:t>
            </a:r>
            <a:endParaRPr lang="ja-JP" altLang="en-US" sz="1600" b="1" dirty="0">
              <a:solidFill>
                <a:srgbClr val="FF0000"/>
              </a:solidFill>
            </a:endParaRPr>
          </a:p>
        </p:txBody>
      </p:sp>
      <p:sp>
        <p:nvSpPr>
          <p:cNvPr id="24" name="円形吹き出し 23">
            <a:extLst>
              <a:ext uri="{FF2B5EF4-FFF2-40B4-BE49-F238E27FC236}">
                <a16:creationId xmlns:a16="http://schemas.microsoft.com/office/drawing/2014/main" id="{1A1396F0-6DF4-4CE7-AD58-9680AC2A1F89}"/>
              </a:ext>
            </a:extLst>
          </p:cNvPr>
          <p:cNvSpPr/>
          <p:nvPr/>
        </p:nvSpPr>
        <p:spPr>
          <a:xfrm flipH="1" flipV="1">
            <a:off x="4830144" y="52889"/>
            <a:ext cx="860971" cy="363638"/>
          </a:xfrm>
          <a:prstGeom prst="wedgeEllipseCallout">
            <a:avLst>
              <a:gd name="adj1" fmla="val 50923"/>
              <a:gd name="adj2" fmla="val -59549"/>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72D803C3-70F1-4372-AF42-D772F1F8D061}"/>
              </a:ext>
            </a:extLst>
          </p:cNvPr>
          <p:cNvSpPr/>
          <p:nvPr/>
        </p:nvSpPr>
        <p:spPr>
          <a:xfrm>
            <a:off x="4803736" y="115888"/>
            <a:ext cx="1065652" cy="276999"/>
          </a:xfrm>
          <a:prstGeom prst="rect">
            <a:avLst/>
          </a:prstGeom>
        </p:spPr>
        <p:txBody>
          <a:bodyPr wrap="square">
            <a:spAutoFit/>
          </a:bodyPr>
          <a:lstStyle/>
          <a:p>
            <a:r>
              <a:rPr kumimoji="1" lang="ja-JP" altLang="en-US" sz="1200" b="1" dirty="0"/>
              <a:t>３２名</a:t>
            </a:r>
            <a:r>
              <a:rPr kumimoji="1" lang="ja-JP" altLang="en-US" sz="1200" dirty="0"/>
              <a:t>（予定）</a:t>
            </a:r>
            <a:endParaRPr lang="ja-JP" altLang="en-US" sz="1200" dirty="0"/>
          </a:p>
        </p:txBody>
      </p:sp>
      <p:pic>
        <p:nvPicPr>
          <p:cNvPr id="15" name="図 1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28907" y="1498853"/>
            <a:ext cx="402237" cy="434386"/>
          </a:xfrm>
          <a:prstGeom prst="rect">
            <a:avLst/>
          </a:prstGeom>
        </p:spPr>
      </p:pic>
      <p:pic>
        <p:nvPicPr>
          <p:cNvPr id="21" name="図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8907" y="5231093"/>
            <a:ext cx="360574" cy="387559"/>
          </a:xfrm>
          <a:prstGeom prst="rect">
            <a:avLst/>
          </a:prstGeom>
        </p:spPr>
      </p:pic>
      <p:pic>
        <p:nvPicPr>
          <p:cNvPr id="22" name="図 21">
            <a:extLst>
              <a:ext uri="{FF2B5EF4-FFF2-40B4-BE49-F238E27FC236}">
                <a16:creationId xmlns:a16="http://schemas.microsoft.com/office/drawing/2014/main" id="{536D593A-26D7-4147-8586-5F0482EE202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502360" y="9442352"/>
            <a:ext cx="906272" cy="906272"/>
          </a:xfrm>
          <a:prstGeom prst="rect">
            <a:avLst/>
          </a:prstGeom>
        </p:spPr>
      </p:pic>
    </p:spTree>
    <p:extLst>
      <p:ext uri="{BB962C8B-B14F-4D97-AF65-F5344CB8AC3E}">
        <p14:creationId xmlns:p14="http://schemas.microsoft.com/office/powerpoint/2010/main" val="19086288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883</TotalTime>
  <Words>564</Words>
  <Application>Microsoft Office PowerPoint</Application>
  <PresentationFormat>ユーザー設定</PresentationFormat>
  <Paragraphs>23</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HG丸ｺﾞｼｯｸM-PRO</vt:lpstr>
      <vt:lpstr>Meiryo UI</vt:lpstr>
      <vt:lpstr>ＭＳ Ｐゴシック</vt:lpstr>
      <vt:lpstr>ＭＳ Ｐゴシック 本文</vt:lpstr>
      <vt:lpstr>メイリオ</vt:lpstr>
      <vt:lpstr>富士ポップ</vt:lpstr>
      <vt:lpstr>游ゴシック</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木島 正博</dc:creator>
  <cp:lastModifiedBy>橋本 景子</cp:lastModifiedBy>
  <cp:revision>92</cp:revision>
  <cp:lastPrinted>2025-07-09T06:24:49Z</cp:lastPrinted>
  <dcterms:created xsi:type="dcterms:W3CDTF">2019-07-01T03:36:43Z</dcterms:created>
  <dcterms:modified xsi:type="dcterms:W3CDTF">2025-07-10T00:46:26Z</dcterms:modified>
</cp:coreProperties>
</file>